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7"/>
  </p:notesMasterIdLst>
  <p:sldIdLst>
    <p:sldId id="256" r:id="rId3"/>
    <p:sldId id="257" r:id="rId4"/>
    <p:sldId id="258" r:id="rId5"/>
    <p:sldId id="259" r:id="rId6"/>
  </p:sldIdLst>
  <p:sldSz cx="9144000" cy="5143500" type="screen16x9"/>
  <p:notesSz cx="6858000" cy="9144000"/>
  <p:embeddedFontLst>
    <p:embeddedFont>
      <p:font typeface="Dosis" pitchFamily="2" charset="0"/>
      <p:regular r:id="rId8"/>
      <p:bold r:id="rId9"/>
    </p:embeddedFont>
    <p:embeddedFont>
      <p:font typeface="Roboto" panose="02000000000000000000" pitchFamily="2"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38" d="100"/>
          <a:sy n="138" d="100"/>
        </p:scale>
        <p:origin x="834" y="12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1.fntdata"/><Relationship Id="rId13" Type="http://schemas.openxmlformats.org/officeDocument/2006/relationships/font" Target="fonts/font6.fntdata"/><Relationship Id="rId3" Type="http://schemas.openxmlformats.org/officeDocument/2006/relationships/slide" Target="slides/slide1.xml"/><Relationship Id="rId7" Type="http://schemas.openxmlformats.org/officeDocument/2006/relationships/notesMaster" Target="notesMasters/notesMaster1.xml"/><Relationship Id="rId12" Type="http://schemas.openxmlformats.org/officeDocument/2006/relationships/font" Target="fonts/font5.fntdata"/><Relationship Id="rId17" Type="http://schemas.openxmlformats.org/officeDocument/2006/relationships/tableStyles" Target="tableStyles.xml"/><Relationship Id="rId2" Type="http://schemas.openxmlformats.org/officeDocument/2006/relationships/slideMaster" Target="slideMasters/slideMaster2.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font" Target="fonts/font4.fntdata"/><Relationship Id="rId5" Type="http://schemas.openxmlformats.org/officeDocument/2006/relationships/slide" Target="slides/slide3.xml"/><Relationship Id="rId15" Type="http://schemas.openxmlformats.org/officeDocument/2006/relationships/viewProps" Target="viewProps.xml"/><Relationship Id="rId10" Type="http://schemas.openxmlformats.org/officeDocument/2006/relationships/font" Target="fonts/font3.fntdata"/><Relationship Id="rId4" Type="http://schemas.openxmlformats.org/officeDocument/2006/relationships/slide" Target="slides/slide2.xml"/><Relationship Id="rId9" Type="http://schemas.openxmlformats.org/officeDocument/2006/relationships/font" Target="fonts/font2.fntdata"/><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9030657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5.jp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hyperlink" Target="https://github.com/mcikalmerdeka" TargetMode="External"/><Relationship Id="rId5" Type="http://schemas.openxmlformats.org/officeDocument/2006/relationships/hyperlink" Target="https://www.linkedin.com/in/muhammad-cikal-merdeka-50a658266/" TargetMode="External"/><Relationship Id="rId4" Type="http://schemas.openxmlformats.org/officeDocument/2006/relationships/hyperlink" Target="mailto:mcikalmerdeka@gmail.com" TargetMode="External"/></Relationships>
</file>

<file path=ppt/slides/_rels/slide2.xml.rels><?xml version="1.0" encoding="UTF-8" standalone="yes"?>
<Relationships xmlns="http://schemas.openxmlformats.org/package/2006/relationships"><Relationship Id="rId3" Type="http://schemas.openxmlformats.org/officeDocument/2006/relationships/hyperlink" Target="https://colab.research.google.com/drive/1QYcw8JFcQgAm719aRCxmT8R4nlB6IfIA?usp=sharing" TargetMode="External"/><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542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a:latin typeface="Dosis"/>
                <a:ea typeface="Dosis"/>
                <a:cs typeface="Dosis"/>
                <a:sym typeface="Dosis"/>
              </a:rPr>
              <a:t>Improving Employee Retention by Predicting Employee Attrition Using Machine Learning</a:t>
            </a:r>
            <a:endParaRPr sz="3180">
              <a:latin typeface="Dosis"/>
              <a:ea typeface="Dosis"/>
              <a:cs typeface="Dosis"/>
              <a:sym typeface="Dosis"/>
            </a:endParaRPr>
          </a:p>
        </p:txBody>
      </p:sp>
      <p:sp>
        <p:nvSpPr>
          <p:cNvPr id="7" name="Google Shape;100;p25">
            <a:extLst>
              <a:ext uri="{FF2B5EF4-FFF2-40B4-BE49-F238E27FC236}">
                <a16:creationId xmlns:a16="http://schemas.microsoft.com/office/drawing/2014/main" id="{66F46B61-C45A-5FCE-95E4-4CFB1E704B7C}"/>
              </a:ext>
            </a:extLst>
          </p:cNvPr>
          <p:cNvSpPr txBox="1"/>
          <p:nvPr/>
        </p:nvSpPr>
        <p:spPr>
          <a:xfrm>
            <a:off x="5959950" y="908900"/>
            <a:ext cx="2803050" cy="1051518"/>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Muhammad Cikal Merdeka</a:t>
            </a:r>
            <a:endParaRPr sz="1200" b="1" i="0" u="none" strike="noStrike" cap="none" dirty="0">
              <a:solidFill>
                <a:srgbClr val="000000"/>
              </a:solidFill>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a:latin typeface="Dosis"/>
                <a:ea typeface="Dosis"/>
                <a:cs typeface="Dosis"/>
                <a:sym typeface="Dosis"/>
              </a:rPr>
              <a:t>Email : </a:t>
            </a:r>
            <a:r>
              <a:rPr lang="en-US" sz="1200" b="1" dirty="0">
                <a:latin typeface="Dosis"/>
                <a:ea typeface="Dosis"/>
                <a:cs typeface="Dosis"/>
                <a:sym typeface="Dosis"/>
                <a:hlinkClick r:id="rId4"/>
              </a:rPr>
              <a:t>mcikalmerdeka@gmail.com</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LinkedIn : </a:t>
            </a:r>
            <a:r>
              <a:rPr lang="en-ID" sz="1200" b="1" dirty="0">
                <a:latin typeface="Dosis"/>
                <a:ea typeface="Dosis"/>
                <a:cs typeface="Dosis"/>
                <a:sym typeface="Dosis"/>
                <a:hlinkClick r:id="rId5"/>
              </a:rPr>
              <a:t>linkedin.com/in/</a:t>
            </a:r>
            <a:r>
              <a:rPr lang="en-ID" sz="1200" b="1" dirty="0" err="1">
                <a:latin typeface="Dosis"/>
                <a:ea typeface="Dosis"/>
                <a:cs typeface="Dosis"/>
                <a:sym typeface="Dosis"/>
                <a:hlinkClick r:id="rId5"/>
              </a:rPr>
              <a:t>mcikalmerdeka</a:t>
            </a:r>
            <a:endParaRPr lang="en"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Github : </a:t>
            </a:r>
            <a:r>
              <a:rPr lang="en-ID" sz="1200" b="1" dirty="0">
                <a:latin typeface="Dosis"/>
                <a:ea typeface="Dosis"/>
                <a:cs typeface="Dosis"/>
                <a:sym typeface="Dosis"/>
                <a:hlinkClick r:id="rId6"/>
              </a:rPr>
              <a:t>github.com/mcikalmerdeka</a:t>
            </a:r>
            <a:endParaRPr lang="en" sz="1200" b="1" dirty="0">
              <a:latin typeface="Dosis"/>
              <a:ea typeface="Dosis"/>
              <a:cs typeface="Dosis"/>
              <a:sym typeface="Dosis"/>
            </a:endParaRPr>
          </a:p>
        </p:txBody>
      </p:sp>
      <p:pic>
        <p:nvPicPr>
          <p:cNvPr id="8" name="Google Shape;101;p25">
            <a:extLst>
              <a:ext uri="{FF2B5EF4-FFF2-40B4-BE49-F238E27FC236}">
                <a16:creationId xmlns:a16="http://schemas.microsoft.com/office/drawing/2014/main" id="{C6FE6AE0-2D5A-66EF-1261-5A021E3367D4}"/>
              </a:ext>
            </a:extLst>
          </p:cNvPr>
          <p:cNvPicPr preferRelativeResize="0"/>
          <p:nvPr/>
        </p:nvPicPr>
        <p:blipFill>
          <a:blip r:embed="rId7"/>
          <a:srcRect l="8110" r="8110"/>
          <a:stretch/>
        </p:blipFill>
        <p:spPr>
          <a:xfrm>
            <a:off x="4665150" y="685600"/>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9" name="Google Shape;102;p25">
            <a:extLst>
              <a:ext uri="{FF2B5EF4-FFF2-40B4-BE49-F238E27FC236}">
                <a16:creationId xmlns:a16="http://schemas.microsoft.com/office/drawing/2014/main" id="{12C3F129-93AC-0C19-AA22-68E33B2EFB46}"/>
              </a:ext>
            </a:extLst>
          </p:cNvPr>
          <p:cNvSpPr txBox="1">
            <a:spLocks/>
          </p:cNvSpPr>
          <p:nvPr/>
        </p:nvSpPr>
        <p:spPr>
          <a:xfrm>
            <a:off x="4665150" y="2159900"/>
            <a:ext cx="4167000" cy="2298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1pPr>
            <a:lvl2pPr marL="914400" marR="0" lvl="1"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2pPr>
            <a:lvl3pPr marL="1371600" marR="0" lvl="2"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3pPr>
            <a:lvl4pPr marL="1828800" marR="0" lvl="3"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4pPr>
            <a:lvl5pPr marL="2286000" marR="0" lvl="4"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5pPr>
            <a:lvl6pPr marL="2743200" marR="0" lvl="5"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6pPr>
            <a:lvl7pPr marL="3200400" marR="0" lvl="6"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7pPr>
            <a:lvl8pPr marL="3657600" marR="0" lvl="7"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8pPr>
            <a:lvl9pPr marL="4114800" marR="0" lvl="8" indent="-317500" algn="ctr" rtl="0">
              <a:lnSpc>
                <a:spcPct val="100000"/>
              </a:lnSpc>
              <a:spcBef>
                <a:spcPts val="0"/>
              </a:spcBef>
              <a:spcAft>
                <a:spcPts val="0"/>
              </a:spcAft>
              <a:buClr>
                <a:schemeClr val="dk1"/>
              </a:buClr>
              <a:buSzPts val="1200"/>
              <a:buFont typeface="Arial"/>
              <a:buNone/>
              <a:defRPr sz="1200" b="0" i="0" u="none" strike="noStrike" cap="none">
                <a:solidFill>
                  <a:schemeClr val="dk1"/>
                </a:solidFill>
                <a:latin typeface="Arial"/>
                <a:ea typeface="Arial"/>
                <a:cs typeface="Arial"/>
                <a:sym typeface="Arial"/>
              </a:defRPr>
            </a:lvl9pPr>
          </a:lstStyle>
          <a:p>
            <a:pPr marL="0" indent="0" algn="just">
              <a:lnSpc>
                <a:spcPct val="95000"/>
              </a:lnSpc>
              <a:spcAft>
                <a:spcPts val="1200"/>
              </a:spcAft>
              <a:buSzPts val="1018"/>
            </a:pPr>
            <a:r>
              <a:rPr lang="en-US" sz="1400" dirty="0">
                <a:latin typeface="Dosis" pitchFamily="2" charset="0"/>
              </a:rPr>
              <a:t>Dedicated entry-level data scientist with analytical and experimental background of Physics. My graduation 2023, a pivotal year marked by significant advancements in artificial intelligence with the introduction of GPT-4 and other generative AI models, has fueled my curiosity and excitement to delve into the field of data. I have comprehensive grasp of data science methodology from business understanding to modelling process with proficiency in </a:t>
            </a:r>
            <a:r>
              <a:rPr lang="en-US" sz="1400" b="1" dirty="0">
                <a:latin typeface="Dosis" pitchFamily="2" charset="0"/>
              </a:rPr>
              <a:t>Python, SQL, Tableau, Power BI, Looker Studio and other tools</a:t>
            </a:r>
            <a:r>
              <a:rPr lang="en-US" sz="1400" dirty="0">
                <a:latin typeface="Dosis" pitchFamily="2" charset="0"/>
              </a:rPr>
              <a:t> related to data analytics workflow from several coursework and bootcamps. </a:t>
            </a:r>
            <a:endParaRPr lang="en-ID" sz="1400" dirty="0">
              <a:latin typeface="Dosis" pitchFamily="2"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dirty="0">
                <a:solidFill>
                  <a:schemeClr val="lt1"/>
                </a:solidFill>
                <a:latin typeface="Roboto"/>
                <a:ea typeface="Roboto"/>
                <a:cs typeface="Roboto"/>
                <a:sym typeface="Roboto"/>
              </a:rPr>
              <a:t>Project Overview</a:t>
            </a:r>
            <a:endParaRPr sz="2220" b="1" dirty="0">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040700"/>
            <a:ext cx="8520600" cy="3062100"/>
          </a:xfrm>
          <a:prstGeom prst="rect">
            <a:avLst/>
          </a:prstGeom>
        </p:spPr>
        <p:txBody>
          <a:bodyPr spcFirstLastPara="1" wrap="square" lIns="91425" tIns="91425" rIns="91425" bIns="91425" anchor="t" anchorCtr="0">
            <a:normAutofit fontScale="92500" lnSpcReduction="20000"/>
          </a:bodyPr>
          <a:lstStyle/>
          <a:p>
            <a:pPr marL="0" lvl="0" indent="0" algn="just" rtl="0">
              <a:spcBef>
                <a:spcPts val="0"/>
              </a:spcBef>
              <a:spcAft>
                <a:spcPts val="0"/>
              </a:spcAft>
              <a:buNone/>
            </a:pPr>
            <a:r>
              <a:rPr lang="en-US" dirty="0">
                <a:solidFill>
                  <a:schemeClr val="dk1"/>
                </a:solidFill>
                <a:latin typeface="Dosis"/>
                <a:ea typeface="Dosis"/>
                <a:cs typeface="Dosis"/>
                <a:sym typeface="Dosis"/>
              </a:rPr>
              <a:t>Employee attrition poses a significant challenge to organizations, leading to substantial costs associated with hiring, training, and lost productivity. High turnover rates can disrupt business operations, lower morale, and decrease organizational efficiency. Traditional methods of predicting and mitigating employee turnover often rely on retrospective analyses and generalized strategies that fail to address individual employee needs and circumstances.</a:t>
            </a:r>
          </a:p>
          <a:p>
            <a:pPr marL="0" lvl="0" indent="0" algn="just" rtl="0">
              <a:spcBef>
                <a:spcPts val="0"/>
              </a:spcBef>
              <a:spcAft>
                <a:spcPts val="0"/>
              </a:spcAft>
              <a:buNone/>
            </a:pPr>
            <a:endParaRPr lang="en-US" dirty="0">
              <a:solidFill>
                <a:schemeClr val="dk1"/>
              </a:solidFill>
              <a:latin typeface="Dosis"/>
              <a:ea typeface="Dosis"/>
              <a:cs typeface="Dosis"/>
              <a:sym typeface="Dosis"/>
            </a:endParaRPr>
          </a:p>
          <a:p>
            <a:pPr marL="0" lvl="0" indent="0" algn="just" rtl="0">
              <a:spcBef>
                <a:spcPts val="1200"/>
              </a:spcBef>
              <a:spcAft>
                <a:spcPts val="1200"/>
              </a:spcAft>
              <a:buNone/>
            </a:pPr>
            <a:r>
              <a:rPr lang="en-US" dirty="0">
                <a:solidFill>
                  <a:schemeClr val="dk1"/>
                </a:solidFill>
                <a:latin typeface="Dosis"/>
                <a:ea typeface="Dosis"/>
                <a:cs typeface="Dosis"/>
                <a:sym typeface="Dosis"/>
              </a:rPr>
              <a:t>This project aims to develop a machine learning model to predict employee attrition accurately and provide actionable insights to improve employee retention strategies. By leveraging historical employee data, the model will identify patterns and factors contributing to employee turnover, enabling HR departments to implement proactive measures to retain valuable talent.</a:t>
            </a:r>
          </a:p>
        </p:txBody>
      </p:sp>
      <p:sp>
        <p:nvSpPr>
          <p:cNvPr id="2" name="Google Shape;115;p27">
            <a:extLst>
              <a:ext uri="{FF2B5EF4-FFF2-40B4-BE49-F238E27FC236}">
                <a16:creationId xmlns:a16="http://schemas.microsoft.com/office/drawing/2014/main" id="{E88AB01E-AC88-DB63-DE2C-E940E5CCF7A3}"/>
              </a:ext>
            </a:extLst>
          </p:cNvPr>
          <p:cNvSpPr txBox="1"/>
          <p:nvPr/>
        </p:nvSpPr>
        <p:spPr>
          <a:xfrm>
            <a:off x="4656000" y="4772700"/>
            <a:ext cx="4488000" cy="353913"/>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US" sz="1100" dirty="0">
                <a:solidFill>
                  <a:srgbClr val="000000"/>
                </a:solidFill>
              </a:rPr>
              <a:t>For more details, you can view the </a:t>
            </a:r>
            <a:r>
              <a:rPr lang="en-US" sz="1100" dirty="0" err="1">
                <a:solidFill>
                  <a:srgbClr val="000000"/>
                </a:solidFill>
              </a:rPr>
              <a:t>Jupyter</a:t>
            </a:r>
            <a:r>
              <a:rPr lang="en-US" sz="1100" dirty="0">
                <a:solidFill>
                  <a:srgbClr val="000000"/>
                </a:solidFill>
              </a:rPr>
              <a:t> notebook </a:t>
            </a:r>
            <a:r>
              <a:rPr lang="en-US" sz="1100" dirty="0">
                <a:solidFill>
                  <a:srgbClr val="000000"/>
                </a:solidFill>
                <a:hlinkClick r:id="rId3"/>
              </a:rPr>
              <a:t>here</a:t>
            </a:r>
            <a:r>
              <a:rPr lang="en-US" sz="1100" dirty="0">
                <a:solidFill>
                  <a:srgbClr val="000000"/>
                </a:solidFill>
              </a:rPr>
              <a:t>.</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Preprocessing</a:t>
            </a:r>
            <a:endParaRPr b="1"/>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 sz="1500" dirty="0">
                <a:solidFill>
                  <a:schemeClr val="dk1"/>
                </a:solidFill>
              </a:rPr>
              <a:t>Tulislah proses data preprocessing yang kamu lakukan, dan jelaskan secara singkat bagaimana kamu melakukannya, dan alasan mengapa kamu melakukan proses tersebut.</a:t>
            </a:r>
            <a:br>
              <a:rPr lang="en" sz="1500" dirty="0">
                <a:solidFill>
                  <a:schemeClr val="dk1"/>
                </a:solidFill>
              </a:rPr>
            </a:br>
            <a:endParaRPr sz="1500" dirty="0">
              <a:solidFill>
                <a:schemeClr val="dk1"/>
              </a:solidFill>
            </a:endParaRPr>
          </a:p>
          <a:p>
            <a:pPr marL="457200" lvl="0" indent="-323850" algn="l" rtl="0">
              <a:spcBef>
                <a:spcPts val="0"/>
              </a:spcBef>
              <a:spcAft>
                <a:spcPts val="0"/>
              </a:spcAft>
              <a:buClr>
                <a:schemeClr val="dk1"/>
              </a:buClr>
              <a:buSzPts val="1500"/>
              <a:buChar char="●"/>
            </a:pPr>
            <a:r>
              <a:rPr lang="en" sz="1500" dirty="0">
                <a:solidFill>
                  <a:schemeClr val="dk1"/>
                </a:solidFill>
              </a:rPr>
              <a:t>Source code yang sudah kamu buat, dapat ditampilkan dan berikan link untuk mengakses file tersebut. Contohnya seperti di pojok kanan bawah.</a:t>
            </a:r>
            <a:endParaRPr sz="1500" dirty="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Preprocessing</a:t>
            </a:r>
            <a:endParaRPr b="1"/>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 sz="1500" dirty="0">
                <a:solidFill>
                  <a:schemeClr val="dk1"/>
                </a:solidFill>
              </a:rPr>
              <a:t>Tulislah proses data preprocessing yang kamu lakukan, dan jelaskan secara singkat bagaimana kamu melakukannya, dan alasan mengapa kamu melakukan proses tersebut.</a:t>
            </a:r>
            <a:br>
              <a:rPr lang="en" sz="1500" dirty="0">
                <a:solidFill>
                  <a:schemeClr val="dk1"/>
                </a:solidFill>
              </a:rPr>
            </a:br>
            <a:endParaRPr sz="1500" dirty="0">
              <a:solidFill>
                <a:schemeClr val="dk1"/>
              </a:solidFill>
            </a:endParaRPr>
          </a:p>
          <a:p>
            <a:pPr marL="457200" lvl="0" indent="-323850" algn="l" rtl="0">
              <a:spcBef>
                <a:spcPts val="0"/>
              </a:spcBef>
              <a:spcAft>
                <a:spcPts val="0"/>
              </a:spcAft>
              <a:buClr>
                <a:schemeClr val="dk1"/>
              </a:buClr>
              <a:buSzPts val="1500"/>
              <a:buChar char="●"/>
            </a:pPr>
            <a:r>
              <a:rPr lang="en" sz="1500" dirty="0">
                <a:solidFill>
                  <a:schemeClr val="dk1"/>
                </a:solidFill>
              </a:rPr>
              <a:t>Source code yang sudah kamu buat, dapat ditampilkan dan berikan link untuk mengakses file tersebut. Contohnya seperti di pojok kanan bawah.</a:t>
            </a:r>
            <a:endParaRPr sz="1500" dirty="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a:solidFill>
                  <a:srgbClr val="000000"/>
                </a:solidFill>
              </a:rPr>
              <a:t>Untuk selengkapnya, dapat melihat jupyter notebook </a:t>
            </a:r>
            <a:r>
              <a:rPr lang="en" sz="1100"/>
              <a:t>disini</a:t>
            </a:r>
            <a:endParaRPr sz="1100">
              <a:solidFill>
                <a:srgbClr val="000000"/>
              </a:solidFill>
            </a:endParaRPr>
          </a:p>
        </p:txBody>
      </p:sp>
    </p:spTree>
    <p:extLst>
      <p:ext uri="{BB962C8B-B14F-4D97-AF65-F5344CB8AC3E}">
        <p14:creationId xmlns:p14="http://schemas.microsoft.com/office/powerpoint/2010/main" val="449941348"/>
      </p:ext>
    </p:extLst>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86</TotalTime>
  <Words>383</Words>
  <Application>Microsoft Office PowerPoint</Application>
  <PresentationFormat>On-screen Show (16:9)</PresentationFormat>
  <Paragraphs>20</Paragraphs>
  <Slides>4</Slides>
  <Notes>4</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4</vt:i4>
      </vt:variant>
    </vt:vector>
  </HeadingPairs>
  <TitlesOfParts>
    <vt:vector size="9" baseType="lpstr">
      <vt:lpstr>Arial</vt:lpstr>
      <vt:lpstr>Roboto</vt:lpstr>
      <vt:lpstr>Dosis</vt:lpstr>
      <vt:lpstr>Simple Light</vt:lpstr>
      <vt:lpstr>Simple Light</vt:lpstr>
      <vt:lpstr>Improving Employee Retention by Predicting Employee Attrition Using Machine Learning</vt:lpstr>
      <vt:lpstr>Project Overview</vt:lpstr>
      <vt:lpstr>Data Preprocessing</vt:lpstr>
      <vt:lpstr>Data Preprocessing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Employee Retention by Predicting Employee Attrition Using Machine Learning</dc:title>
  <cp:lastModifiedBy>Cikal Merdeka</cp:lastModifiedBy>
  <cp:revision>6</cp:revision>
  <dcterms:modified xsi:type="dcterms:W3CDTF">2024-05-15T15:59:43Z</dcterms:modified>
</cp:coreProperties>
</file>